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0" r:id="rId4"/>
    <p:sldId id="285" r:id="rId5"/>
    <p:sldId id="286" r:id="rId6"/>
    <p:sldId id="287" r:id="rId7"/>
    <p:sldId id="288" r:id="rId8"/>
    <p:sldId id="289" r:id="rId9"/>
    <p:sldId id="290" r:id="rId10"/>
    <p:sldId id="291" r:id="rId11"/>
    <p:sldId id="292" r:id="rId12"/>
    <p:sldId id="294" r:id="rId13"/>
    <p:sldId id="293" r:id="rId14"/>
    <p:sldId id="284" r:id="rId15"/>
    <p:sldId id="262" r:id="rId16"/>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727C0728-BFBA-4018-A895-7E45D940962F}">
          <p14:sldIdLst>
            <p14:sldId id="256"/>
          </p14:sldIdLst>
        </p14:section>
        <p14:section name="COURSE CONTENT" id="{F4927CBE-FA17-46D1-BAAE-887D0AF2CCBF}">
          <p14:sldIdLst>
            <p14:sldId id="257"/>
            <p14:sldId id="270"/>
            <p14:sldId id="285"/>
            <p14:sldId id="286"/>
            <p14:sldId id="287"/>
            <p14:sldId id="288"/>
            <p14:sldId id="289"/>
            <p14:sldId id="290"/>
            <p14:sldId id="291"/>
            <p14:sldId id="292"/>
            <p14:sldId id="294"/>
            <p14:sldId id="293"/>
            <p14:sldId id="284"/>
            <p14:sldId id="262"/>
          </p14:sldIdLst>
        </p14:section>
        <p14:section name="REFERENCE" id="{82098E28-DACF-4424-86A1-E861B2DCC6FF}">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008FD5"/>
    <a:srgbClr val="558FD5"/>
    <a:srgbClr val="0079B8"/>
    <a:srgbClr val="0081BD"/>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1" descr="Background 0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62" y="4763"/>
            <a:ext cx="9139237" cy="646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1691679" y="1628800"/>
            <a:ext cx="7452319" cy="5229200"/>
          </a:xfrm>
          <a:prstGeom prst="rect">
            <a:avLst/>
          </a:prstGeom>
          <a:solidFill>
            <a:srgbClr val="008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ctrTitle" hasCustomPrompt="1"/>
          </p:nvPr>
        </p:nvSpPr>
        <p:spPr>
          <a:xfrm>
            <a:off x="1835696" y="2708920"/>
            <a:ext cx="7128792" cy="1470025"/>
          </a:xfrm>
        </p:spPr>
        <p:txBody>
          <a:bodyPr/>
          <a:lstStyle>
            <a:lvl1pPr eaLnBrk="1" hangingPunct="1">
              <a:defRPr sz="4400">
                <a:solidFill>
                  <a:schemeClr val="bg1"/>
                </a:solidFill>
              </a:defRPr>
            </a:lvl1pPr>
          </a:lstStyle>
          <a:p>
            <a:pPr eaLnBrk="1" hangingPunct="1"/>
            <a:r>
              <a:rPr lang="en-US" sz="3200" b="1" dirty="0">
                <a:solidFill>
                  <a:schemeClr val="bg1"/>
                </a:solidFill>
                <a:latin typeface="Open Sans" pitchFamily="-84" charset="0"/>
                <a:ea typeface="ＭＳ Ｐゴシック" pitchFamily="34" charset="-128"/>
              </a:rPr>
              <a:t>Headline Open Sans Bold 32pt</a:t>
            </a:r>
          </a:p>
        </p:txBody>
      </p:sp>
      <p:sp>
        <p:nvSpPr>
          <p:cNvPr id="3" name="Subtitle 2"/>
          <p:cNvSpPr>
            <a:spLocks noGrp="1"/>
          </p:cNvSpPr>
          <p:nvPr>
            <p:ph type="subTitle" idx="1"/>
          </p:nvPr>
        </p:nvSpPr>
        <p:spPr>
          <a:xfrm>
            <a:off x="2267744" y="4295527"/>
            <a:ext cx="6400800" cy="576064"/>
          </a:xfrm>
        </p:spPr>
        <p:txBody>
          <a:bodyPr>
            <a:normAutofit/>
          </a:bodyPr>
          <a:lstStyle>
            <a:lvl1pPr marL="0" indent="0" algn="ctr">
              <a:buNone/>
              <a:defRPr sz="2400">
                <a:solidFill>
                  <a:schemeClr val="bg1"/>
                </a:solidFill>
                <a:latin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d-ID" dirty="0"/>
          </a:p>
        </p:txBody>
      </p:sp>
      <p:sp>
        <p:nvSpPr>
          <p:cNvPr id="4"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29/06/2017</a:t>
            </a:fld>
            <a:endParaRPr lang="id-ID"/>
          </a:p>
        </p:txBody>
      </p:sp>
      <p:sp>
        <p:nvSpPr>
          <p:cNvPr id="5" name="Footer Placeholder 4"/>
          <p:cNvSpPr>
            <a:spLocks noGrp="1"/>
          </p:cNvSpPr>
          <p:nvPr>
            <p:ph type="ftr" sz="quarter" idx="11"/>
          </p:nvPr>
        </p:nvSpPr>
        <p:spPr>
          <a:xfrm>
            <a:off x="3124200" y="6453336"/>
            <a:ext cx="2895600" cy="365125"/>
          </a:xfrm>
        </p:spPr>
        <p:txBody>
          <a:bodyPr/>
          <a:lstStyle/>
          <a:p>
            <a:endParaRPr lang="id-ID"/>
          </a:p>
        </p:txBody>
      </p:sp>
      <p:sp>
        <p:nvSpPr>
          <p:cNvPr id="6"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72514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5EF9B71C-2D91-4D15-BAB7-ADA66F828B46}" type="datetimeFigureOut">
              <a:rPr lang="id-ID" smtClean="0"/>
              <a:pPr/>
              <a:t>29/06/2017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635969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84784"/>
            <a:ext cx="2057400" cy="4641379"/>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1043608" y="1484784"/>
            <a:ext cx="5433392" cy="46413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Date Placeholder 3"/>
          <p:cNvSpPr>
            <a:spLocks noGrp="1"/>
          </p:cNvSpPr>
          <p:nvPr>
            <p:ph type="dt" sz="half" idx="10"/>
          </p:nvPr>
        </p:nvSpPr>
        <p:spPr/>
        <p:txBody>
          <a:bodyPr/>
          <a:lstStyle/>
          <a:p>
            <a:fld id="{5EF9B71C-2D91-4D15-BAB7-ADA66F828B46}" type="datetimeFigureOut">
              <a:rPr lang="id-ID" smtClean="0"/>
              <a:pPr/>
              <a:t>29/06/2017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1188760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accent4">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buFont typeface="Wingdings" pitchFamily="2" charset="2"/>
              <a:buChar char="§"/>
              <a:defRPr/>
            </a:lvl1pPr>
            <a:lvl2pPr>
              <a:buFont typeface="Wingdings" pitchFamily="2" charset="2"/>
              <a:buChar char="§"/>
              <a:defRPr>
                <a:solidFill>
                  <a:schemeClr val="accent4">
                    <a:lumMod val="75000"/>
                  </a:schemeClr>
                </a:solidFill>
              </a:defRPr>
            </a:lvl2pPr>
            <a:lvl3pPr>
              <a:buFont typeface="Wingdings" pitchFamily="2" charset="2"/>
              <a:buChar char="§"/>
              <a:defRPr/>
            </a:lvl3pPr>
            <a:lvl4pPr>
              <a:buFont typeface="Wingdings" pitchFamily="2" charset="2"/>
              <a:buChar char="§"/>
              <a:defRPr>
                <a:solidFill>
                  <a:schemeClr val="accent4">
                    <a:lumMod val="75000"/>
                  </a:schemeClr>
                </a:solidFill>
              </a:defRPr>
            </a:lvl4pPr>
            <a:lvl5pPr>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7668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3937"/>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911350" y="2060848"/>
            <a:ext cx="6837114" cy="792088"/>
          </a:xfrm>
        </p:spPr>
        <p:txBody>
          <a:bodyPr>
            <a:normAutofit/>
          </a:bodyPr>
          <a:lstStyle>
            <a:lvl1pPr algn="l">
              <a:defRPr sz="3000" b="1">
                <a:solidFill>
                  <a:srgbClr val="0079B8"/>
                </a:solidFill>
                <a:latin typeface="Open Sans"/>
              </a:defRPr>
            </a:lvl1pPr>
          </a:lstStyle>
          <a:p>
            <a:r>
              <a:rPr lang="en-US"/>
              <a:t>Click to edit Master title style</a:t>
            </a:r>
            <a:endParaRPr lang="id-ID" dirty="0"/>
          </a:p>
        </p:txBody>
      </p:sp>
      <p:sp>
        <p:nvSpPr>
          <p:cNvPr id="8"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29/06/2017</a:t>
            </a:fld>
            <a:endParaRPr lang="id-ID"/>
          </a:p>
        </p:txBody>
      </p:sp>
      <p:sp>
        <p:nvSpPr>
          <p:cNvPr id="9" name="Footer Placeholder 4"/>
          <p:cNvSpPr>
            <a:spLocks noGrp="1"/>
          </p:cNvSpPr>
          <p:nvPr>
            <p:ph type="ftr" sz="quarter" idx="11"/>
          </p:nvPr>
        </p:nvSpPr>
        <p:spPr>
          <a:xfrm>
            <a:off x="3124200" y="6453336"/>
            <a:ext cx="2895600" cy="365125"/>
          </a:xfrm>
        </p:spPr>
        <p:txBody>
          <a:bodyPr/>
          <a:lstStyle/>
          <a:p>
            <a:endParaRPr lang="id-ID"/>
          </a:p>
        </p:txBody>
      </p:sp>
      <p:sp>
        <p:nvSpPr>
          <p:cNvPr id="10"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1911350" y="3429001"/>
            <a:ext cx="6837114" cy="3040422"/>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16" name="Subtitle 2"/>
          <p:cNvSpPr>
            <a:spLocks noGrp="1"/>
          </p:cNvSpPr>
          <p:nvPr>
            <p:ph type="subTitle" idx="13"/>
          </p:nvPr>
        </p:nvSpPr>
        <p:spPr>
          <a:xfrm>
            <a:off x="1907704" y="2852936"/>
            <a:ext cx="6840760" cy="504056"/>
          </a:xfrm>
        </p:spPr>
        <p:txBody>
          <a:bodyPr vert="horz" lIns="91440" tIns="45720" rIns="91440" bIns="45720" rtlCol="0" anchor="ctr">
            <a:normAutofit/>
          </a:bodyPr>
          <a:lstStyle>
            <a:lvl1pPr>
              <a:defRPr lang="id-ID" sz="2200" b="1" dirty="0">
                <a:solidFill>
                  <a:srgbClr val="0079B8"/>
                </a:solidFill>
                <a:latin typeface="Open Sans"/>
                <a:ea typeface="+mj-ea"/>
                <a:cs typeface="+mj-cs"/>
              </a:defRPr>
            </a:lvl1pPr>
          </a:lstStyle>
          <a:p>
            <a:pPr lvl="0">
              <a:spcBef>
                <a:spcPct val="0"/>
              </a:spcBef>
              <a:buNone/>
            </a:pPr>
            <a:r>
              <a:rPr lang="en-US"/>
              <a:t>Click to edit Master subtitle style</a:t>
            </a:r>
            <a:endParaRPr lang="id-ID" dirty="0"/>
          </a:p>
        </p:txBody>
      </p:sp>
    </p:spTree>
    <p:extLst>
      <p:ext uri="{BB962C8B-B14F-4D97-AF65-F5344CB8AC3E}">
        <p14:creationId xmlns:p14="http://schemas.microsoft.com/office/powerpoint/2010/main" val="761869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1640" y="4406901"/>
            <a:ext cx="7344816" cy="678284"/>
          </a:xfrm>
        </p:spPr>
        <p:txBody>
          <a:bodyPr anchor="t">
            <a:noAutofit/>
          </a:bodyPr>
          <a:lstStyle>
            <a:lvl1pPr algn="l">
              <a:defRPr sz="3000" b="1" cap="all"/>
            </a:lvl1pPr>
          </a:lstStyle>
          <a:p>
            <a:r>
              <a:rPr lang="en-US"/>
              <a:t>Click to edit Master title style</a:t>
            </a:r>
            <a:endParaRPr lang="id-ID" dirty="0"/>
          </a:p>
        </p:txBody>
      </p:sp>
      <p:sp>
        <p:nvSpPr>
          <p:cNvPr id="3" name="Text Placeholder 2"/>
          <p:cNvSpPr>
            <a:spLocks noGrp="1"/>
          </p:cNvSpPr>
          <p:nvPr>
            <p:ph type="body" idx="1"/>
          </p:nvPr>
        </p:nvSpPr>
        <p:spPr>
          <a:xfrm>
            <a:off x="1331640" y="2906713"/>
            <a:ext cx="7344816"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F9B71C-2D91-4D15-BAB7-ADA66F828B46}" type="datetimeFigureOut">
              <a:rPr lang="id-ID" smtClean="0"/>
              <a:pPr/>
              <a:t>29/06/2017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593648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1619672" y="2636912"/>
            <a:ext cx="3456384"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Content Placeholder 3"/>
          <p:cNvSpPr>
            <a:spLocks noGrp="1"/>
          </p:cNvSpPr>
          <p:nvPr>
            <p:ph sz="half" idx="2"/>
          </p:nvPr>
        </p:nvSpPr>
        <p:spPr>
          <a:xfrm>
            <a:off x="5148064" y="2636912"/>
            <a:ext cx="3538736"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5" name="Date Placeholder 4"/>
          <p:cNvSpPr>
            <a:spLocks noGrp="1"/>
          </p:cNvSpPr>
          <p:nvPr>
            <p:ph type="dt" sz="half" idx="10"/>
          </p:nvPr>
        </p:nvSpPr>
        <p:spPr/>
        <p:txBody>
          <a:bodyPr/>
          <a:lstStyle/>
          <a:p>
            <a:fld id="{5EF9B71C-2D91-4D15-BAB7-ADA66F828B46}" type="datetimeFigureOut">
              <a:rPr lang="id-ID" smtClean="0"/>
              <a:pPr/>
              <a:t>29/06/2017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4016327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9672" y="1484784"/>
            <a:ext cx="7067128" cy="1008112"/>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16196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19672" y="2708920"/>
            <a:ext cx="3456384" cy="3456384"/>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6" name="Content Placeholder 5"/>
          <p:cNvSpPr>
            <a:spLocks noGrp="1"/>
          </p:cNvSpPr>
          <p:nvPr>
            <p:ph sz="quarter" idx="4"/>
          </p:nvPr>
        </p:nvSpPr>
        <p:spPr>
          <a:xfrm>
            <a:off x="5220072" y="2708919"/>
            <a:ext cx="3466728" cy="3456385"/>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7" name="Date Placeholder 6"/>
          <p:cNvSpPr>
            <a:spLocks noGrp="1"/>
          </p:cNvSpPr>
          <p:nvPr>
            <p:ph type="dt" sz="half" idx="10"/>
          </p:nvPr>
        </p:nvSpPr>
        <p:spPr/>
        <p:txBody>
          <a:bodyPr/>
          <a:lstStyle/>
          <a:p>
            <a:fld id="{5EF9B71C-2D91-4D15-BAB7-ADA66F828B46}" type="datetimeFigureOut">
              <a:rPr lang="id-ID" smtClean="0"/>
              <a:pPr/>
              <a:t>29/06/2017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F173735F-2667-4028-B606-D96AABD86FDB}" type="slidenum">
              <a:rPr lang="id-ID" smtClean="0"/>
              <a:pPr/>
              <a:t>‹#›</a:t>
            </a:fld>
            <a:endParaRPr lang="id-ID"/>
          </a:p>
        </p:txBody>
      </p:sp>
      <p:sp>
        <p:nvSpPr>
          <p:cNvPr id="10" name="Text Placeholder 2"/>
          <p:cNvSpPr>
            <a:spLocks noGrp="1"/>
          </p:cNvSpPr>
          <p:nvPr>
            <p:ph type="body" idx="13"/>
          </p:nvPr>
        </p:nvSpPr>
        <p:spPr>
          <a:xfrm>
            <a:off x="52200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59855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5EF9B71C-2D91-4D15-BAB7-ADA66F828B46}" type="datetimeFigureOut">
              <a:rPr lang="id-ID" smtClean="0"/>
              <a:pPr/>
              <a:t>29/06/2017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435514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F9B71C-2D91-4D15-BAB7-ADA66F828B46}" type="datetimeFigureOut">
              <a:rPr lang="id-ID" smtClean="0"/>
              <a:pPr/>
              <a:t>29/06/2017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F173735F-2667-4028-B606-D96AABD86FDB}" type="slidenum">
              <a:rPr lang="id-ID" smtClean="0"/>
              <a:pPr/>
              <a:t>‹#›</a:t>
            </a:fld>
            <a:endParaRPr lang="id-ID"/>
          </a:p>
        </p:txBody>
      </p:sp>
      <p:pic>
        <p:nvPicPr>
          <p:cNvPr id="5" name="Picture 1" descr="Background 03.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4763"/>
            <a:ext cx="9693629"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1313250" y="2859881"/>
            <a:ext cx="7067128" cy="1143000"/>
          </a:xfrm>
        </p:spPr>
        <p:txBody>
          <a:bodyPr>
            <a:normAutofit/>
          </a:bodyPr>
          <a:lstStyle>
            <a:lvl1pPr>
              <a:defRPr sz="3200">
                <a:solidFill>
                  <a:schemeClr val="bg1"/>
                </a:solidFill>
              </a:defRPr>
            </a:lvl1pPr>
          </a:lstStyle>
          <a:p>
            <a:r>
              <a:rPr lang="en-US"/>
              <a:t>Click to edit Master title style</a:t>
            </a:r>
            <a:endParaRPr lang="id-ID"/>
          </a:p>
        </p:txBody>
      </p:sp>
    </p:spTree>
    <p:extLst>
      <p:ext uri="{BB962C8B-B14F-4D97-AF65-F5344CB8AC3E}">
        <p14:creationId xmlns:p14="http://schemas.microsoft.com/office/powerpoint/2010/main" val="327369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7704" y="1628800"/>
            <a:ext cx="6768752" cy="802010"/>
          </a:xfrm>
        </p:spPr>
        <p:txBody>
          <a:bodyPr anchor="b">
            <a:normAutofit/>
          </a:bodyPr>
          <a:lstStyle>
            <a:lvl1pPr algn="l">
              <a:defRPr sz="3000" b="1"/>
            </a:lvl1pPr>
          </a:lstStyle>
          <a:p>
            <a:r>
              <a:rPr lang="en-US"/>
              <a:t>Click to edit Master title style</a:t>
            </a:r>
            <a:endParaRPr lang="id-ID"/>
          </a:p>
        </p:txBody>
      </p:sp>
      <p:sp>
        <p:nvSpPr>
          <p:cNvPr id="3" name="Content Placeholder 2"/>
          <p:cNvSpPr>
            <a:spLocks noGrp="1"/>
          </p:cNvSpPr>
          <p:nvPr>
            <p:ph idx="1"/>
          </p:nvPr>
        </p:nvSpPr>
        <p:spPr>
          <a:xfrm>
            <a:off x="1907705" y="2564904"/>
            <a:ext cx="3168352" cy="3672408"/>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Text Placeholder 3"/>
          <p:cNvSpPr>
            <a:spLocks noGrp="1"/>
          </p:cNvSpPr>
          <p:nvPr>
            <p:ph type="body" sz="half" idx="2"/>
          </p:nvPr>
        </p:nvSpPr>
        <p:spPr>
          <a:xfrm>
            <a:off x="5220072" y="2564904"/>
            <a:ext cx="3430017" cy="367216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29/06/2017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161704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6884168"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1916832"/>
            <a:ext cx="6884168" cy="28107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d-ID"/>
          </a:p>
        </p:txBody>
      </p:sp>
      <p:sp>
        <p:nvSpPr>
          <p:cNvPr id="4" name="Text Placeholder 3"/>
          <p:cNvSpPr>
            <a:spLocks noGrp="1"/>
          </p:cNvSpPr>
          <p:nvPr>
            <p:ph type="body" sz="half" idx="2"/>
          </p:nvPr>
        </p:nvSpPr>
        <p:spPr>
          <a:xfrm>
            <a:off x="1792288" y="5367338"/>
            <a:ext cx="688416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29/06/2017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3193814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 descr="Background 02.jp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4764"/>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Placeholder 1"/>
          <p:cNvSpPr>
            <a:spLocks noGrp="1"/>
          </p:cNvSpPr>
          <p:nvPr>
            <p:ph type="title"/>
          </p:nvPr>
        </p:nvSpPr>
        <p:spPr>
          <a:xfrm>
            <a:off x="1619672" y="1484784"/>
            <a:ext cx="7067128" cy="1143000"/>
          </a:xfrm>
          <a:prstGeom prst="rect">
            <a:avLst/>
          </a:prstGeom>
        </p:spPr>
        <p:txBody>
          <a:bodyPr vert="horz" lIns="91440" tIns="45720" rIns="91440" bIns="45720" rtlCol="0" anchor="ctr">
            <a:normAutofit/>
          </a:bodyPr>
          <a:lstStyle/>
          <a:p>
            <a:r>
              <a:rPr lang="en-US"/>
              <a:t>Click to edit Master title style</a:t>
            </a:r>
            <a:endParaRPr lang="id-ID" dirty="0"/>
          </a:p>
        </p:txBody>
      </p:sp>
      <p:sp>
        <p:nvSpPr>
          <p:cNvPr id="3" name="Text Placeholder 2"/>
          <p:cNvSpPr>
            <a:spLocks noGrp="1"/>
          </p:cNvSpPr>
          <p:nvPr>
            <p:ph type="body" idx="1"/>
          </p:nvPr>
        </p:nvSpPr>
        <p:spPr>
          <a:xfrm>
            <a:off x="1619672" y="2636912"/>
            <a:ext cx="7067128" cy="34892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Date Placeholder 3"/>
          <p:cNvSpPr>
            <a:spLocks noGrp="1"/>
          </p:cNvSpPr>
          <p:nvPr>
            <p:ph type="dt" sz="half" idx="2"/>
          </p:nvPr>
        </p:nvSpPr>
        <p:spPr>
          <a:xfrm>
            <a:off x="457200" y="645333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B71C-2D91-4D15-BAB7-ADA66F828B46}" type="datetimeFigureOut">
              <a:rPr lang="id-ID" smtClean="0"/>
              <a:pPr/>
              <a:t>29/06/2017</a:t>
            </a:fld>
            <a:endParaRPr lang="id-ID"/>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45333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3735F-2667-4028-B606-D96AABD86FDB}" type="slidenum">
              <a:rPr lang="id-ID" smtClean="0"/>
              <a:pPr/>
              <a:t>‹#›</a:t>
            </a:fld>
            <a:endParaRPr lang="id-ID"/>
          </a:p>
        </p:txBody>
      </p:sp>
    </p:spTree>
    <p:extLst>
      <p:ext uri="{BB962C8B-B14F-4D97-AF65-F5344CB8AC3E}">
        <p14:creationId xmlns:p14="http://schemas.microsoft.com/office/powerpoint/2010/main" val="2818913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3000" b="1" kern="1200">
          <a:solidFill>
            <a:srgbClr val="0079B8"/>
          </a:solidFill>
          <a:latin typeface="Open Sans"/>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apps.binusmaya.binus.ac.id/CMS/CourseOutlineDesc.aspx?kdmtk=sNJkpex4bNkLMUT0fdBoDQ%3d%3d"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766887" y="1676400"/>
            <a:ext cx="7072313" cy="935038"/>
          </a:xfrm>
          <a:prstGeom prst="rect">
            <a:avLst/>
          </a:prstGeom>
          <a:noFill/>
          <a:ln w="9525">
            <a:noFill/>
            <a:miter lim="800000"/>
            <a:headEnd/>
            <a:tailEnd/>
          </a:ln>
        </p:spPr>
        <p:txBody>
          <a:bodyPr/>
          <a:lstStyle/>
          <a:p>
            <a:pPr>
              <a:spcBef>
                <a:spcPct val="20000"/>
              </a:spcBef>
              <a:tabLst>
                <a:tab pos="1320800" algn="l"/>
                <a:tab pos="2054225" algn="l"/>
              </a:tabLst>
            </a:pPr>
            <a:r>
              <a:rPr lang="en-US" sz="2400" dirty="0">
                <a:solidFill>
                  <a:schemeClr val="bg1"/>
                </a:solidFill>
                <a:latin typeface="Open Sans"/>
              </a:rPr>
              <a:t>Course			: </a:t>
            </a:r>
            <a:r>
              <a:rPr lang="en-US" altLang="en-US" sz="2400" dirty="0">
                <a:solidFill>
                  <a:schemeClr val="bg1"/>
                </a:solidFill>
              </a:rPr>
              <a:t>GAME6012/</a:t>
            </a:r>
            <a:r>
              <a:rPr lang="en-US" altLang="en-US" sz="2400" dirty="0">
                <a:solidFill>
                  <a:schemeClr val="bg1"/>
                </a:solidFill>
                <a:latin typeface="Arial" panose="020B0604020202020204" pitchFamily="34" charset="0"/>
              </a:rPr>
              <a:t> </a:t>
            </a:r>
            <a:r>
              <a:rPr lang="en-US" altLang="en-US" sz="2400" dirty="0">
                <a:solidFill>
                  <a:schemeClr val="bg1"/>
                </a:solidFill>
              </a:rPr>
              <a:t>User Experiences</a:t>
            </a:r>
            <a:r>
              <a:rPr lang="en-US" altLang="en-US" sz="2400" dirty="0">
                <a:solidFill>
                  <a:schemeClr val="bg1"/>
                </a:solidFill>
                <a:hlinkClick r:id="rId2"/>
              </a:rPr>
              <a:t> </a:t>
            </a:r>
            <a:endParaRPr lang="en-US" sz="2400" dirty="0">
              <a:solidFill>
                <a:schemeClr val="bg1"/>
              </a:solidFill>
              <a:latin typeface="Open Sans"/>
            </a:endParaRPr>
          </a:p>
          <a:p>
            <a:pPr>
              <a:spcBef>
                <a:spcPct val="20000"/>
              </a:spcBef>
              <a:tabLst>
                <a:tab pos="1320800" algn="l"/>
                <a:tab pos="2054225" algn="l"/>
              </a:tabLst>
            </a:pPr>
            <a:r>
              <a:rPr lang="en-US" sz="2400">
                <a:solidFill>
                  <a:schemeClr val="bg1"/>
                </a:solidFill>
                <a:latin typeface="Open Sans"/>
              </a:rPr>
              <a:t>Effective Period	: September 2017</a:t>
            </a:r>
            <a:endParaRPr lang="en-US" sz="1400" dirty="0">
              <a:solidFill>
                <a:schemeClr val="bg1"/>
              </a:solidFill>
              <a:latin typeface="Open Sans"/>
            </a:endParaRPr>
          </a:p>
        </p:txBody>
      </p:sp>
      <p:sp>
        <p:nvSpPr>
          <p:cNvPr id="8" name="Rectangle 6"/>
          <p:cNvSpPr>
            <a:spLocks noGrp="1" noChangeArrowheads="1"/>
          </p:cNvSpPr>
          <p:nvPr>
            <p:ph type="ctrTitle"/>
          </p:nvPr>
        </p:nvSpPr>
        <p:spPr>
          <a:xfrm>
            <a:off x="1676400" y="3352800"/>
            <a:ext cx="7467600" cy="2384425"/>
          </a:xfrm>
          <a:noFill/>
        </p:spPr>
        <p:txBody>
          <a:bodyPr>
            <a:normAutofit/>
          </a:bodyPr>
          <a:lstStyle/>
          <a:p>
            <a:pPr eaLnBrk="1" hangingPunct="1"/>
            <a:r>
              <a:rPr lang="en-AU" sz="4000" dirty="0">
                <a:solidFill>
                  <a:schemeClr val="bg1"/>
                </a:solidFill>
              </a:rPr>
              <a:t>Good UX Design</a:t>
            </a:r>
            <a:br>
              <a:rPr lang="en-AU" dirty="0">
                <a:solidFill>
                  <a:schemeClr val="bg1"/>
                </a:solidFill>
              </a:rPr>
            </a:br>
            <a:r>
              <a:rPr lang="en-US" sz="2800" dirty="0">
                <a:solidFill>
                  <a:schemeClr val="bg1"/>
                </a:solidFill>
              </a:rPr>
              <a:t>Session  #06</a:t>
            </a:r>
          </a:p>
        </p:txBody>
      </p:sp>
    </p:spTree>
    <p:extLst>
      <p:ext uri="{BB962C8B-B14F-4D97-AF65-F5344CB8AC3E}">
        <p14:creationId xmlns:p14="http://schemas.microsoft.com/office/powerpoint/2010/main" val="420442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F55005F-511B-40AF-832A-5080354A93CC}"/>
              </a:ext>
            </a:extLst>
          </p:cNvPr>
          <p:cNvSpPr>
            <a:spLocks noGrp="1"/>
          </p:cNvSpPr>
          <p:nvPr>
            <p:ph type="title"/>
          </p:nvPr>
        </p:nvSpPr>
        <p:spPr/>
        <p:txBody>
          <a:bodyPr/>
          <a:lstStyle/>
          <a:p>
            <a:r>
              <a:rPr lang="en-ID" dirty="0"/>
              <a:t>Principles of good UX design,</a:t>
            </a:r>
          </a:p>
        </p:txBody>
      </p:sp>
      <p:sp>
        <p:nvSpPr>
          <p:cNvPr id="4" name="Subjudul 3">
            <a:extLst>
              <a:ext uri="{FF2B5EF4-FFF2-40B4-BE49-F238E27FC236}">
                <a16:creationId xmlns:a16="http://schemas.microsoft.com/office/drawing/2014/main" id="{6EBB7125-5FCB-4F65-92D0-70630B9A0932}"/>
              </a:ext>
            </a:extLst>
          </p:cNvPr>
          <p:cNvSpPr>
            <a:spLocks noGrp="1"/>
          </p:cNvSpPr>
          <p:nvPr>
            <p:ph type="subTitle" idx="13"/>
          </p:nvPr>
        </p:nvSpPr>
        <p:spPr/>
        <p:txBody>
          <a:bodyPr/>
          <a:lstStyle/>
          <a:p>
            <a:r>
              <a:rPr lang="en-US" dirty="0"/>
              <a:t>Is not always original</a:t>
            </a:r>
            <a:endParaRPr lang="en-ID" dirty="0"/>
          </a:p>
        </p:txBody>
      </p:sp>
      <p:pic>
        <p:nvPicPr>
          <p:cNvPr id="5" name="Gambar 4">
            <a:extLst>
              <a:ext uri="{FF2B5EF4-FFF2-40B4-BE49-F238E27FC236}">
                <a16:creationId xmlns:a16="http://schemas.microsoft.com/office/drawing/2014/main" id="{D672D509-1612-44D0-9E77-D1334FCDD660}"/>
              </a:ext>
            </a:extLst>
          </p:cNvPr>
          <p:cNvPicPr>
            <a:picLocks noChangeAspect="1"/>
          </p:cNvPicPr>
          <p:nvPr/>
        </p:nvPicPr>
        <p:blipFill>
          <a:blip r:embed="rId2"/>
          <a:stretch>
            <a:fillRect/>
          </a:stretch>
        </p:blipFill>
        <p:spPr>
          <a:xfrm>
            <a:off x="5181600" y="3664688"/>
            <a:ext cx="1600200" cy="2562481"/>
          </a:xfrm>
          <a:prstGeom prst="rect">
            <a:avLst/>
          </a:prstGeom>
        </p:spPr>
      </p:pic>
      <p:pic>
        <p:nvPicPr>
          <p:cNvPr id="8" name="Gambar 7">
            <a:extLst>
              <a:ext uri="{FF2B5EF4-FFF2-40B4-BE49-F238E27FC236}">
                <a16:creationId xmlns:a16="http://schemas.microsoft.com/office/drawing/2014/main" id="{55BEB679-0008-4A52-84F2-57116E0D549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14600" y="3664689"/>
            <a:ext cx="1807650" cy="2698800"/>
          </a:xfrm>
          <a:prstGeom prst="rect">
            <a:avLst/>
          </a:prstGeom>
        </p:spPr>
      </p:pic>
    </p:spTree>
    <p:extLst>
      <p:ext uri="{BB962C8B-B14F-4D97-AF65-F5344CB8AC3E}">
        <p14:creationId xmlns:p14="http://schemas.microsoft.com/office/powerpoint/2010/main" val="2346738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F55005F-511B-40AF-832A-5080354A93CC}"/>
              </a:ext>
            </a:extLst>
          </p:cNvPr>
          <p:cNvSpPr>
            <a:spLocks noGrp="1"/>
          </p:cNvSpPr>
          <p:nvPr>
            <p:ph type="title"/>
          </p:nvPr>
        </p:nvSpPr>
        <p:spPr/>
        <p:txBody>
          <a:bodyPr/>
          <a:lstStyle/>
          <a:p>
            <a:r>
              <a:rPr lang="en-ID" dirty="0"/>
              <a:t>Principles of good UX design,</a:t>
            </a:r>
          </a:p>
        </p:txBody>
      </p:sp>
      <p:sp>
        <p:nvSpPr>
          <p:cNvPr id="4" name="Subjudul 3">
            <a:extLst>
              <a:ext uri="{FF2B5EF4-FFF2-40B4-BE49-F238E27FC236}">
                <a16:creationId xmlns:a16="http://schemas.microsoft.com/office/drawing/2014/main" id="{6EBB7125-5FCB-4F65-92D0-70630B9A0932}"/>
              </a:ext>
            </a:extLst>
          </p:cNvPr>
          <p:cNvSpPr>
            <a:spLocks noGrp="1"/>
          </p:cNvSpPr>
          <p:nvPr>
            <p:ph type="subTitle" idx="13"/>
          </p:nvPr>
        </p:nvSpPr>
        <p:spPr/>
        <p:txBody>
          <a:bodyPr/>
          <a:lstStyle/>
          <a:p>
            <a:r>
              <a:rPr lang="en-US" dirty="0"/>
              <a:t>Useful</a:t>
            </a:r>
            <a:endParaRPr lang="en-ID" dirty="0"/>
          </a:p>
        </p:txBody>
      </p:sp>
      <p:pic>
        <p:nvPicPr>
          <p:cNvPr id="3" name="Gambar 2">
            <a:extLst>
              <a:ext uri="{FF2B5EF4-FFF2-40B4-BE49-F238E27FC236}">
                <a16:creationId xmlns:a16="http://schemas.microsoft.com/office/drawing/2014/main" id="{82F2B93A-3A81-40BC-A093-0F35779B4CD9}"/>
              </a:ext>
            </a:extLst>
          </p:cNvPr>
          <p:cNvPicPr>
            <a:picLocks noChangeAspect="1"/>
          </p:cNvPicPr>
          <p:nvPr/>
        </p:nvPicPr>
        <p:blipFill>
          <a:blip r:embed="rId2"/>
          <a:stretch>
            <a:fillRect/>
          </a:stretch>
        </p:blipFill>
        <p:spPr>
          <a:xfrm>
            <a:off x="1230737" y="3609278"/>
            <a:ext cx="3777525" cy="2514267"/>
          </a:xfrm>
          <a:prstGeom prst="rect">
            <a:avLst/>
          </a:prstGeom>
        </p:spPr>
      </p:pic>
      <p:pic>
        <p:nvPicPr>
          <p:cNvPr id="6" name="Gambar 5">
            <a:extLst>
              <a:ext uri="{FF2B5EF4-FFF2-40B4-BE49-F238E27FC236}">
                <a16:creationId xmlns:a16="http://schemas.microsoft.com/office/drawing/2014/main" id="{605B2391-42A3-4963-823E-0FD2F8908DB1}"/>
              </a:ext>
            </a:extLst>
          </p:cNvPr>
          <p:cNvPicPr>
            <a:picLocks noChangeAspect="1"/>
          </p:cNvPicPr>
          <p:nvPr/>
        </p:nvPicPr>
        <p:blipFill>
          <a:blip r:embed="rId3"/>
          <a:stretch>
            <a:fillRect/>
          </a:stretch>
        </p:blipFill>
        <p:spPr>
          <a:xfrm>
            <a:off x="5291213" y="3104964"/>
            <a:ext cx="3174300" cy="3522897"/>
          </a:xfrm>
          <a:prstGeom prst="rect">
            <a:avLst/>
          </a:prstGeom>
        </p:spPr>
      </p:pic>
    </p:spTree>
    <p:extLst>
      <p:ext uri="{BB962C8B-B14F-4D97-AF65-F5344CB8AC3E}">
        <p14:creationId xmlns:p14="http://schemas.microsoft.com/office/powerpoint/2010/main" val="1342004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F55005F-511B-40AF-832A-5080354A93CC}"/>
              </a:ext>
            </a:extLst>
          </p:cNvPr>
          <p:cNvSpPr>
            <a:spLocks noGrp="1"/>
          </p:cNvSpPr>
          <p:nvPr>
            <p:ph type="title"/>
          </p:nvPr>
        </p:nvSpPr>
        <p:spPr/>
        <p:txBody>
          <a:bodyPr/>
          <a:lstStyle/>
          <a:p>
            <a:r>
              <a:rPr lang="en-ID" dirty="0"/>
              <a:t>Principles of good UX design,</a:t>
            </a:r>
          </a:p>
        </p:txBody>
      </p:sp>
      <p:sp>
        <p:nvSpPr>
          <p:cNvPr id="4" name="Subjudul 3">
            <a:extLst>
              <a:ext uri="{FF2B5EF4-FFF2-40B4-BE49-F238E27FC236}">
                <a16:creationId xmlns:a16="http://schemas.microsoft.com/office/drawing/2014/main" id="{6EBB7125-5FCB-4F65-92D0-70630B9A0932}"/>
              </a:ext>
            </a:extLst>
          </p:cNvPr>
          <p:cNvSpPr>
            <a:spLocks noGrp="1"/>
          </p:cNvSpPr>
          <p:nvPr>
            <p:ph type="subTitle" idx="13"/>
          </p:nvPr>
        </p:nvSpPr>
        <p:spPr/>
        <p:txBody>
          <a:bodyPr/>
          <a:lstStyle/>
          <a:p>
            <a:r>
              <a:rPr lang="en-US" dirty="0"/>
              <a:t>Understandable</a:t>
            </a:r>
            <a:endParaRPr lang="en-ID" dirty="0"/>
          </a:p>
        </p:txBody>
      </p:sp>
      <p:pic>
        <p:nvPicPr>
          <p:cNvPr id="5" name="Gambar 4">
            <a:extLst>
              <a:ext uri="{FF2B5EF4-FFF2-40B4-BE49-F238E27FC236}">
                <a16:creationId xmlns:a16="http://schemas.microsoft.com/office/drawing/2014/main" id="{DEC172B8-1A72-4E28-BC6B-708ABF5CC0D2}"/>
              </a:ext>
            </a:extLst>
          </p:cNvPr>
          <p:cNvPicPr>
            <a:picLocks noChangeAspect="1"/>
          </p:cNvPicPr>
          <p:nvPr/>
        </p:nvPicPr>
        <p:blipFill>
          <a:blip r:embed="rId2"/>
          <a:stretch>
            <a:fillRect/>
          </a:stretch>
        </p:blipFill>
        <p:spPr>
          <a:xfrm>
            <a:off x="1600200" y="3733800"/>
            <a:ext cx="6689695" cy="2017370"/>
          </a:xfrm>
          <a:prstGeom prst="rect">
            <a:avLst/>
          </a:prstGeom>
        </p:spPr>
      </p:pic>
    </p:spTree>
    <p:extLst>
      <p:ext uri="{BB962C8B-B14F-4D97-AF65-F5344CB8AC3E}">
        <p14:creationId xmlns:p14="http://schemas.microsoft.com/office/powerpoint/2010/main" val="46935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FA31764-B09F-4244-BF61-881804936A0D}"/>
              </a:ext>
            </a:extLst>
          </p:cNvPr>
          <p:cNvSpPr>
            <a:spLocks noGrp="1"/>
          </p:cNvSpPr>
          <p:nvPr>
            <p:ph type="title"/>
          </p:nvPr>
        </p:nvSpPr>
        <p:spPr/>
        <p:txBody>
          <a:bodyPr/>
          <a:lstStyle/>
          <a:p>
            <a:r>
              <a:rPr lang="en-US" dirty="0"/>
              <a:t>In game?</a:t>
            </a:r>
            <a:endParaRPr lang="en-ID" dirty="0"/>
          </a:p>
        </p:txBody>
      </p:sp>
      <p:sp>
        <p:nvSpPr>
          <p:cNvPr id="4" name="Subjudul 3">
            <a:extLst>
              <a:ext uri="{FF2B5EF4-FFF2-40B4-BE49-F238E27FC236}">
                <a16:creationId xmlns:a16="http://schemas.microsoft.com/office/drawing/2014/main" id="{7C23331C-C5D9-401F-B16D-05D634DE662C}"/>
              </a:ext>
            </a:extLst>
          </p:cNvPr>
          <p:cNvSpPr>
            <a:spLocks noGrp="1"/>
          </p:cNvSpPr>
          <p:nvPr>
            <p:ph type="subTitle" idx="13"/>
          </p:nvPr>
        </p:nvSpPr>
        <p:spPr/>
        <p:txBody>
          <a:bodyPr/>
          <a:lstStyle/>
          <a:p>
            <a:r>
              <a:rPr lang="en-US" dirty="0"/>
              <a:t>What changes?</a:t>
            </a:r>
            <a:endParaRPr lang="en-ID" dirty="0"/>
          </a:p>
        </p:txBody>
      </p:sp>
      <p:pic>
        <p:nvPicPr>
          <p:cNvPr id="1026" name="Picture 2" descr="Image result for mario kart UI snes and wii comparison">
            <a:extLst>
              <a:ext uri="{FF2B5EF4-FFF2-40B4-BE49-F238E27FC236}">
                <a16:creationId xmlns:a16="http://schemas.microsoft.com/office/drawing/2014/main" id="{D4FE16CB-0E1B-4BB2-8680-096842180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91405"/>
            <a:ext cx="3570514"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rio kart UI snes and wii comparison">
            <a:extLst>
              <a:ext uri="{FF2B5EF4-FFF2-40B4-BE49-F238E27FC236}">
                <a16:creationId xmlns:a16="http://schemas.microsoft.com/office/drawing/2014/main" id="{ED2C554F-C5BA-45FB-883C-E020A66719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4197320"/>
            <a:ext cx="4354286" cy="2449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1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63DA66DD-B015-402D-89EB-613F025B8CBC}"/>
              </a:ext>
            </a:extLst>
          </p:cNvPr>
          <p:cNvSpPr>
            <a:spLocks noGrp="1"/>
          </p:cNvSpPr>
          <p:nvPr>
            <p:ph type="title"/>
          </p:nvPr>
        </p:nvSpPr>
        <p:spPr/>
        <p:txBody>
          <a:bodyPr/>
          <a:lstStyle/>
          <a:p>
            <a:r>
              <a:rPr lang="en-US" dirty="0"/>
              <a:t>Assignment</a:t>
            </a:r>
            <a:endParaRPr lang="en-ID" dirty="0"/>
          </a:p>
        </p:txBody>
      </p:sp>
      <p:sp>
        <p:nvSpPr>
          <p:cNvPr id="3" name="Tampungan Konten 2">
            <a:extLst>
              <a:ext uri="{FF2B5EF4-FFF2-40B4-BE49-F238E27FC236}">
                <a16:creationId xmlns:a16="http://schemas.microsoft.com/office/drawing/2014/main" id="{02D41500-0538-47D4-9CAA-753B30995C82}"/>
              </a:ext>
            </a:extLst>
          </p:cNvPr>
          <p:cNvSpPr>
            <a:spLocks noGrp="1"/>
          </p:cNvSpPr>
          <p:nvPr>
            <p:ph idx="1"/>
          </p:nvPr>
        </p:nvSpPr>
        <p:spPr/>
        <p:txBody>
          <a:bodyPr/>
          <a:lstStyle/>
          <a:p>
            <a:r>
              <a:rPr lang="en-US" dirty="0"/>
              <a:t>Search a game franchise</a:t>
            </a:r>
          </a:p>
          <a:p>
            <a:pPr lvl="1"/>
            <a:r>
              <a:rPr lang="en-US" dirty="0"/>
              <a:t>Compare the user experience of both game using emulator</a:t>
            </a:r>
          </a:p>
          <a:p>
            <a:pPr lvl="1"/>
            <a:r>
              <a:rPr lang="en-US" dirty="0"/>
              <a:t>See what improved or what is lacking</a:t>
            </a:r>
          </a:p>
        </p:txBody>
      </p:sp>
    </p:spTree>
    <p:extLst>
      <p:ext uri="{BB962C8B-B14F-4D97-AF65-F5344CB8AC3E}">
        <p14:creationId xmlns:p14="http://schemas.microsoft.com/office/powerpoint/2010/main" val="1130071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dirty="0"/>
          </a:p>
        </p:txBody>
      </p:sp>
      <p:sp>
        <p:nvSpPr>
          <p:cNvPr id="3" name="Content Placeholder 2"/>
          <p:cNvSpPr>
            <a:spLocks noGrp="1"/>
          </p:cNvSpPr>
          <p:nvPr>
            <p:ph idx="1"/>
          </p:nvPr>
        </p:nvSpPr>
        <p:spPr/>
        <p:txBody>
          <a:bodyPr/>
          <a:lstStyle/>
          <a:p>
            <a:pPr marL="0" indent="0">
              <a:buNone/>
            </a:pPr>
            <a:r>
              <a:rPr lang="en-ID" dirty="0"/>
              <a:t>Buxton, William. 2007. Sketching user experience. Elsevier</a:t>
            </a:r>
          </a:p>
          <a:p>
            <a:pPr marL="0" indent="0">
              <a:buNone/>
            </a:pPr>
            <a:r>
              <a:rPr lang="en-ID" dirty="0"/>
              <a:t>Anderson, Stephen. 2011. Seductive Interaction Design. New Riders.</a:t>
            </a:r>
          </a:p>
          <a:p>
            <a:pPr marL="0" indent="0">
              <a:buNone/>
            </a:pPr>
            <a:r>
              <a:rPr lang="en-ID" dirty="0" err="1"/>
              <a:t>Faranello</a:t>
            </a:r>
            <a:r>
              <a:rPr lang="en-ID" dirty="0"/>
              <a:t>, Scott. 2016. Practical UX Design. </a:t>
            </a:r>
            <a:r>
              <a:rPr lang="en-ID" dirty="0" err="1"/>
              <a:t>Packt</a:t>
            </a:r>
            <a:r>
              <a:rPr lang="en-ID" dirty="0"/>
              <a:t> Publishing</a:t>
            </a:r>
          </a:p>
          <a:p>
            <a:pPr marL="0" indent="0">
              <a:buNone/>
            </a:pPr>
            <a:endParaRPr lang="id-ID" dirty="0"/>
          </a:p>
        </p:txBody>
      </p:sp>
      <p:sp>
        <p:nvSpPr>
          <p:cNvPr id="4" name="Subtitle 3"/>
          <p:cNvSpPr>
            <a:spLocks noGrp="1"/>
          </p:cNvSpPr>
          <p:nvPr>
            <p:ph type="subTitle" idx="13"/>
          </p:nvPr>
        </p:nvSpPr>
        <p:spPr/>
        <p:txBody>
          <a:bodyPr/>
          <a:lstStyle/>
          <a:p>
            <a:pPr marL="0" indent="0">
              <a:buNone/>
            </a:pPr>
            <a:endParaRPr lang="id-ID" dirty="0"/>
          </a:p>
        </p:txBody>
      </p:sp>
      <p:sp>
        <p:nvSpPr>
          <p:cNvPr id="5" name="TextBox 4"/>
          <p:cNvSpPr txBox="1"/>
          <p:nvPr/>
        </p:nvSpPr>
        <p:spPr>
          <a:xfrm>
            <a:off x="3048000" y="816114"/>
            <a:ext cx="2519792" cy="707886"/>
          </a:xfrm>
          <a:prstGeom prst="rect">
            <a:avLst/>
          </a:prstGeom>
          <a:noFill/>
        </p:spPr>
        <p:txBody>
          <a:bodyPr wrap="none" rtlCol="0">
            <a:spAutoFit/>
          </a:bodyPr>
          <a:lstStyle/>
          <a:p>
            <a:r>
              <a:rPr lang="en-US" sz="4000" b="1" dirty="0"/>
              <a:t>References</a:t>
            </a:r>
          </a:p>
        </p:txBody>
      </p:sp>
    </p:spTree>
    <p:extLst>
      <p:ext uri="{BB962C8B-B14F-4D97-AF65-F5344CB8AC3E}">
        <p14:creationId xmlns:p14="http://schemas.microsoft.com/office/powerpoint/2010/main" val="99490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dirty="0"/>
          </a:p>
        </p:txBody>
      </p:sp>
      <p:sp>
        <p:nvSpPr>
          <p:cNvPr id="3" name="Content Placeholder 2"/>
          <p:cNvSpPr>
            <a:spLocks noGrp="1"/>
          </p:cNvSpPr>
          <p:nvPr>
            <p:ph idx="1"/>
          </p:nvPr>
        </p:nvSpPr>
        <p:spPr/>
        <p:txBody>
          <a:bodyPr/>
          <a:lstStyle/>
          <a:p>
            <a:endParaRPr lang="id-ID" dirty="0"/>
          </a:p>
        </p:txBody>
      </p:sp>
      <p:sp>
        <p:nvSpPr>
          <p:cNvPr id="4" name="Subtitle 3"/>
          <p:cNvSpPr>
            <a:spLocks noGrp="1"/>
          </p:cNvSpPr>
          <p:nvPr>
            <p:ph type="subTitle" idx="13"/>
          </p:nvPr>
        </p:nvSpPr>
        <p:spPr/>
        <p:txBody>
          <a:bodyPr/>
          <a:lstStyle/>
          <a:p>
            <a:pPr marL="0" indent="0">
              <a:buNone/>
            </a:pPr>
            <a:endParaRPr lang="id-ID" dirty="0"/>
          </a:p>
        </p:txBody>
      </p:sp>
      <p:sp>
        <p:nvSpPr>
          <p:cNvPr id="5" name="TextBox 4"/>
          <p:cNvSpPr txBox="1"/>
          <p:nvPr/>
        </p:nvSpPr>
        <p:spPr>
          <a:xfrm>
            <a:off x="3048000" y="816114"/>
            <a:ext cx="4363759" cy="707886"/>
          </a:xfrm>
          <a:prstGeom prst="rect">
            <a:avLst/>
          </a:prstGeom>
          <a:noFill/>
        </p:spPr>
        <p:txBody>
          <a:bodyPr wrap="none" rtlCol="0">
            <a:spAutoFit/>
          </a:bodyPr>
          <a:lstStyle/>
          <a:p>
            <a:r>
              <a:rPr lang="en-US" sz="4000" b="1" dirty="0"/>
              <a:t>Learning Objectives</a:t>
            </a:r>
          </a:p>
        </p:txBody>
      </p:sp>
    </p:spTree>
    <p:extLst>
      <p:ext uri="{BB962C8B-B14F-4D97-AF65-F5344CB8AC3E}">
        <p14:creationId xmlns:p14="http://schemas.microsoft.com/office/powerpoint/2010/main" val="994908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F9EB69E-4D75-415F-8F53-353DB406608D}"/>
              </a:ext>
            </a:extLst>
          </p:cNvPr>
          <p:cNvSpPr>
            <a:spLocks noGrp="1"/>
          </p:cNvSpPr>
          <p:nvPr>
            <p:ph type="title"/>
          </p:nvPr>
        </p:nvSpPr>
        <p:spPr/>
        <p:txBody>
          <a:bodyPr/>
          <a:lstStyle/>
          <a:p>
            <a:r>
              <a:rPr lang="en-US" dirty="0"/>
              <a:t>Good UX Design</a:t>
            </a:r>
            <a:endParaRPr lang="en-ID" dirty="0"/>
          </a:p>
        </p:txBody>
      </p:sp>
      <p:sp>
        <p:nvSpPr>
          <p:cNvPr id="3" name="Tampungan Konten 2">
            <a:extLst>
              <a:ext uri="{FF2B5EF4-FFF2-40B4-BE49-F238E27FC236}">
                <a16:creationId xmlns:a16="http://schemas.microsoft.com/office/drawing/2014/main" id="{73CAB34C-AD8C-45EC-8219-AECAB5DDB4F7}"/>
              </a:ext>
            </a:extLst>
          </p:cNvPr>
          <p:cNvSpPr>
            <a:spLocks noGrp="1"/>
          </p:cNvSpPr>
          <p:nvPr>
            <p:ph idx="1"/>
          </p:nvPr>
        </p:nvSpPr>
        <p:spPr/>
        <p:txBody>
          <a:bodyPr>
            <a:normAutofit fontScale="85000" lnSpcReduction="10000"/>
          </a:bodyPr>
          <a:lstStyle/>
          <a:p>
            <a:r>
              <a:rPr lang="en-ID" dirty="0"/>
              <a:t>Design is what we deliver at the end of the day after all of the research, brainstorming, team meetings, requirements, solutions, wireframing, prototyping, usability testing, and iterating has been done. However, how do we know whether what we've delivered is good? From an aesthetic perspective, it's difficult to say what good design is, because good design is not easily identifiable. </a:t>
            </a:r>
          </a:p>
          <a:p>
            <a:r>
              <a:rPr lang="en-ID" dirty="0"/>
              <a:t>In fact, it is quite hard to identify because it is often very subjective. For example, one person may love an iPhone while another swears that an Android phone is better. This used to happen with Macs and PCs too, but Apple makes a better machine and the competition simply can't compete. Then again, you might disagree.</a:t>
            </a:r>
            <a:endParaRPr lang="en-ID" b="1" dirty="0"/>
          </a:p>
        </p:txBody>
      </p:sp>
      <p:sp>
        <p:nvSpPr>
          <p:cNvPr id="4" name="Subjudul 3">
            <a:extLst>
              <a:ext uri="{FF2B5EF4-FFF2-40B4-BE49-F238E27FC236}">
                <a16:creationId xmlns:a16="http://schemas.microsoft.com/office/drawing/2014/main" id="{AF856070-250A-49D0-9D84-12671809817E}"/>
              </a:ext>
            </a:extLst>
          </p:cNvPr>
          <p:cNvSpPr>
            <a:spLocks noGrp="1"/>
          </p:cNvSpPr>
          <p:nvPr>
            <p:ph type="subTitle" idx="13"/>
          </p:nvPr>
        </p:nvSpPr>
        <p:spPr/>
        <p:txBody>
          <a:bodyPr/>
          <a:lstStyle/>
          <a:p>
            <a:endParaRPr lang="en-ID"/>
          </a:p>
        </p:txBody>
      </p:sp>
    </p:spTree>
    <p:extLst>
      <p:ext uri="{BB962C8B-B14F-4D97-AF65-F5344CB8AC3E}">
        <p14:creationId xmlns:p14="http://schemas.microsoft.com/office/powerpoint/2010/main" val="988977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587C7998-D3CC-4B7E-9553-78DEAD35616B}"/>
              </a:ext>
            </a:extLst>
          </p:cNvPr>
          <p:cNvSpPr>
            <a:spLocks noGrp="1"/>
          </p:cNvSpPr>
          <p:nvPr>
            <p:ph type="title"/>
          </p:nvPr>
        </p:nvSpPr>
        <p:spPr/>
        <p:txBody>
          <a:bodyPr/>
          <a:lstStyle/>
          <a:p>
            <a:r>
              <a:rPr lang="en-ID" dirty="0"/>
              <a:t>What is good design?</a:t>
            </a:r>
          </a:p>
        </p:txBody>
      </p:sp>
      <p:sp>
        <p:nvSpPr>
          <p:cNvPr id="3" name="Tampungan Konten 2">
            <a:extLst>
              <a:ext uri="{FF2B5EF4-FFF2-40B4-BE49-F238E27FC236}">
                <a16:creationId xmlns:a16="http://schemas.microsoft.com/office/drawing/2014/main" id="{E0B3B699-39D0-4938-AB77-381D4FAA3C6F}"/>
              </a:ext>
            </a:extLst>
          </p:cNvPr>
          <p:cNvSpPr>
            <a:spLocks noGrp="1"/>
          </p:cNvSpPr>
          <p:nvPr>
            <p:ph idx="1"/>
          </p:nvPr>
        </p:nvSpPr>
        <p:spPr/>
        <p:txBody>
          <a:bodyPr>
            <a:normAutofit lnSpcReduction="10000"/>
          </a:bodyPr>
          <a:lstStyle/>
          <a:p>
            <a:r>
              <a:rPr lang="en-ID" dirty="0"/>
              <a:t>For a designer of any kind, subjectivity is one of the hardest things to overcome when designing for other people. It is much easier to design what </a:t>
            </a:r>
            <a:r>
              <a:rPr lang="en-ID" i="1" dirty="0"/>
              <a:t>we </a:t>
            </a:r>
            <a:r>
              <a:rPr lang="en-ID" dirty="0"/>
              <a:t>want than to ask our customers/users what </a:t>
            </a:r>
            <a:r>
              <a:rPr lang="en-ID" i="1" dirty="0"/>
              <a:t>they </a:t>
            </a:r>
            <a:r>
              <a:rPr lang="en-ID" dirty="0"/>
              <a:t>want. When a design is subjective, it is often based on nothing more than our opinion, and we can easily mistake our opinion for that of our customers/users. When this happens, problems can occur.</a:t>
            </a:r>
          </a:p>
          <a:p>
            <a:pPr marL="0" indent="0">
              <a:buNone/>
            </a:pPr>
            <a:endParaRPr lang="en-US" dirty="0"/>
          </a:p>
          <a:p>
            <a:pPr marL="0" indent="0">
              <a:buNone/>
            </a:pPr>
            <a:r>
              <a:rPr lang="en-US" dirty="0"/>
              <a:t>	</a:t>
            </a:r>
            <a:r>
              <a:rPr lang="en-US" b="1" dirty="0"/>
              <a:t>What if </a:t>
            </a:r>
            <a:r>
              <a:rPr lang="en-US" b="1" dirty="0" err="1"/>
              <a:t>GoJek</a:t>
            </a:r>
            <a:r>
              <a:rPr lang="en-US" b="1" dirty="0"/>
              <a:t> creator the an ojek driver?</a:t>
            </a:r>
            <a:endParaRPr lang="en-ID" b="1" dirty="0"/>
          </a:p>
        </p:txBody>
      </p:sp>
      <p:sp>
        <p:nvSpPr>
          <p:cNvPr id="4" name="Subjudul 3">
            <a:extLst>
              <a:ext uri="{FF2B5EF4-FFF2-40B4-BE49-F238E27FC236}">
                <a16:creationId xmlns:a16="http://schemas.microsoft.com/office/drawing/2014/main" id="{1212D923-F733-40D1-AD3E-AFB1AF61DF4F}"/>
              </a:ext>
            </a:extLst>
          </p:cNvPr>
          <p:cNvSpPr>
            <a:spLocks noGrp="1"/>
          </p:cNvSpPr>
          <p:nvPr>
            <p:ph type="subTitle" idx="13"/>
          </p:nvPr>
        </p:nvSpPr>
        <p:spPr/>
        <p:txBody>
          <a:bodyPr/>
          <a:lstStyle/>
          <a:p>
            <a:endParaRPr lang="en-ID"/>
          </a:p>
        </p:txBody>
      </p:sp>
    </p:spTree>
    <p:extLst>
      <p:ext uri="{BB962C8B-B14F-4D97-AF65-F5344CB8AC3E}">
        <p14:creationId xmlns:p14="http://schemas.microsoft.com/office/powerpoint/2010/main" val="129698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57414C2-7BE4-47C1-83BA-4A1981024960}"/>
              </a:ext>
            </a:extLst>
          </p:cNvPr>
          <p:cNvSpPr>
            <a:spLocks noGrp="1"/>
          </p:cNvSpPr>
          <p:nvPr>
            <p:ph type="title"/>
          </p:nvPr>
        </p:nvSpPr>
        <p:spPr/>
        <p:txBody>
          <a:bodyPr/>
          <a:lstStyle/>
          <a:p>
            <a:r>
              <a:rPr lang="en-ID" dirty="0"/>
              <a:t>Good design is non-obvious</a:t>
            </a:r>
          </a:p>
        </p:txBody>
      </p:sp>
      <p:sp>
        <p:nvSpPr>
          <p:cNvPr id="3" name="Tampungan Konten 2">
            <a:extLst>
              <a:ext uri="{FF2B5EF4-FFF2-40B4-BE49-F238E27FC236}">
                <a16:creationId xmlns:a16="http://schemas.microsoft.com/office/drawing/2014/main" id="{B9A7A670-83D3-449D-9A20-CFC3AB4D79AE}"/>
              </a:ext>
            </a:extLst>
          </p:cNvPr>
          <p:cNvSpPr>
            <a:spLocks noGrp="1"/>
          </p:cNvSpPr>
          <p:nvPr>
            <p:ph idx="1"/>
          </p:nvPr>
        </p:nvSpPr>
        <p:spPr/>
        <p:txBody>
          <a:bodyPr/>
          <a:lstStyle/>
          <a:p>
            <a:endParaRPr lang="en-ID" dirty="0"/>
          </a:p>
        </p:txBody>
      </p:sp>
      <p:sp>
        <p:nvSpPr>
          <p:cNvPr id="4" name="Subjudul 3">
            <a:extLst>
              <a:ext uri="{FF2B5EF4-FFF2-40B4-BE49-F238E27FC236}">
                <a16:creationId xmlns:a16="http://schemas.microsoft.com/office/drawing/2014/main" id="{1DC0BD5C-6684-450F-83F4-6C2FFB8E382F}"/>
              </a:ext>
            </a:extLst>
          </p:cNvPr>
          <p:cNvSpPr>
            <a:spLocks noGrp="1"/>
          </p:cNvSpPr>
          <p:nvPr>
            <p:ph type="subTitle" idx="13"/>
          </p:nvPr>
        </p:nvSpPr>
        <p:spPr/>
        <p:txBody>
          <a:bodyPr/>
          <a:lstStyle/>
          <a:p>
            <a:pPr marL="0" indent="0">
              <a:buNone/>
            </a:pPr>
            <a:r>
              <a:rPr lang="en-US" dirty="0"/>
              <a:t>Amazon 2001</a:t>
            </a:r>
            <a:endParaRPr lang="en-ID" dirty="0"/>
          </a:p>
        </p:txBody>
      </p:sp>
      <p:pic>
        <p:nvPicPr>
          <p:cNvPr id="5" name="Gambar 4">
            <a:extLst>
              <a:ext uri="{FF2B5EF4-FFF2-40B4-BE49-F238E27FC236}">
                <a16:creationId xmlns:a16="http://schemas.microsoft.com/office/drawing/2014/main" id="{4CCFFAB9-3757-41F9-96FA-10CBC03FC113}"/>
              </a:ext>
            </a:extLst>
          </p:cNvPr>
          <p:cNvPicPr>
            <a:picLocks noChangeAspect="1"/>
          </p:cNvPicPr>
          <p:nvPr/>
        </p:nvPicPr>
        <p:blipFill>
          <a:blip r:embed="rId2"/>
          <a:stretch>
            <a:fillRect/>
          </a:stretch>
        </p:blipFill>
        <p:spPr>
          <a:xfrm>
            <a:off x="1066800" y="2852936"/>
            <a:ext cx="4499583" cy="2934701"/>
          </a:xfrm>
          <a:prstGeom prst="rect">
            <a:avLst/>
          </a:prstGeom>
        </p:spPr>
      </p:pic>
      <p:pic>
        <p:nvPicPr>
          <p:cNvPr id="6" name="Gambar 5">
            <a:extLst>
              <a:ext uri="{FF2B5EF4-FFF2-40B4-BE49-F238E27FC236}">
                <a16:creationId xmlns:a16="http://schemas.microsoft.com/office/drawing/2014/main" id="{A74827CF-514B-4D34-96E4-708650A5A424}"/>
              </a:ext>
            </a:extLst>
          </p:cNvPr>
          <p:cNvPicPr>
            <a:picLocks noChangeAspect="1"/>
          </p:cNvPicPr>
          <p:nvPr/>
        </p:nvPicPr>
        <p:blipFill>
          <a:blip r:embed="rId3"/>
          <a:stretch>
            <a:fillRect/>
          </a:stretch>
        </p:blipFill>
        <p:spPr>
          <a:xfrm>
            <a:off x="3292010" y="4038600"/>
            <a:ext cx="5803311" cy="2715054"/>
          </a:xfrm>
          <a:prstGeom prst="rect">
            <a:avLst/>
          </a:prstGeom>
        </p:spPr>
      </p:pic>
    </p:spTree>
    <p:extLst>
      <p:ext uri="{BB962C8B-B14F-4D97-AF65-F5344CB8AC3E}">
        <p14:creationId xmlns:p14="http://schemas.microsoft.com/office/powerpoint/2010/main" val="255795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D7625E94-F1B7-4546-878B-BBEBB7F77FB5}"/>
              </a:ext>
            </a:extLst>
          </p:cNvPr>
          <p:cNvSpPr>
            <a:spLocks noGrp="1"/>
          </p:cNvSpPr>
          <p:nvPr>
            <p:ph type="title"/>
          </p:nvPr>
        </p:nvSpPr>
        <p:spPr/>
        <p:txBody>
          <a:bodyPr/>
          <a:lstStyle/>
          <a:p>
            <a:r>
              <a:rPr lang="en-ID" dirty="0"/>
              <a:t>Good design is non-obvious	</a:t>
            </a:r>
          </a:p>
        </p:txBody>
      </p:sp>
      <p:sp>
        <p:nvSpPr>
          <p:cNvPr id="4" name="Subjudul 3">
            <a:extLst>
              <a:ext uri="{FF2B5EF4-FFF2-40B4-BE49-F238E27FC236}">
                <a16:creationId xmlns:a16="http://schemas.microsoft.com/office/drawing/2014/main" id="{2CCD771C-D62C-43FC-A3FC-B4EB2F7F7175}"/>
              </a:ext>
            </a:extLst>
          </p:cNvPr>
          <p:cNvSpPr>
            <a:spLocks noGrp="1"/>
          </p:cNvSpPr>
          <p:nvPr>
            <p:ph type="subTitle" idx="13"/>
          </p:nvPr>
        </p:nvSpPr>
        <p:spPr/>
        <p:txBody>
          <a:bodyPr/>
          <a:lstStyle/>
          <a:p>
            <a:endParaRPr lang="en-ID"/>
          </a:p>
        </p:txBody>
      </p:sp>
      <p:pic>
        <p:nvPicPr>
          <p:cNvPr id="5" name="Gambar 4">
            <a:extLst>
              <a:ext uri="{FF2B5EF4-FFF2-40B4-BE49-F238E27FC236}">
                <a16:creationId xmlns:a16="http://schemas.microsoft.com/office/drawing/2014/main" id="{11DBCE5A-7833-4802-AB21-9801A4D3B99A}"/>
              </a:ext>
            </a:extLst>
          </p:cNvPr>
          <p:cNvPicPr>
            <a:picLocks noChangeAspect="1"/>
          </p:cNvPicPr>
          <p:nvPr/>
        </p:nvPicPr>
        <p:blipFill>
          <a:blip r:embed="rId2"/>
          <a:stretch>
            <a:fillRect/>
          </a:stretch>
        </p:blipFill>
        <p:spPr>
          <a:xfrm>
            <a:off x="4800600" y="3886200"/>
            <a:ext cx="4105275" cy="2584970"/>
          </a:xfrm>
          <a:prstGeom prst="rect">
            <a:avLst/>
          </a:prstGeom>
        </p:spPr>
      </p:pic>
      <p:pic>
        <p:nvPicPr>
          <p:cNvPr id="6" name="Gambar 5">
            <a:extLst>
              <a:ext uri="{FF2B5EF4-FFF2-40B4-BE49-F238E27FC236}">
                <a16:creationId xmlns:a16="http://schemas.microsoft.com/office/drawing/2014/main" id="{DAB3CB28-E20F-4941-89AB-7EEF3D497472}"/>
              </a:ext>
            </a:extLst>
          </p:cNvPr>
          <p:cNvPicPr>
            <a:picLocks noChangeAspect="1"/>
          </p:cNvPicPr>
          <p:nvPr/>
        </p:nvPicPr>
        <p:blipFill>
          <a:blip r:embed="rId3"/>
          <a:stretch>
            <a:fillRect/>
          </a:stretch>
        </p:blipFill>
        <p:spPr>
          <a:xfrm>
            <a:off x="1380432" y="2852936"/>
            <a:ext cx="3962400" cy="2002750"/>
          </a:xfrm>
          <a:prstGeom prst="rect">
            <a:avLst/>
          </a:prstGeom>
        </p:spPr>
      </p:pic>
    </p:spTree>
    <p:extLst>
      <p:ext uri="{BB962C8B-B14F-4D97-AF65-F5344CB8AC3E}">
        <p14:creationId xmlns:p14="http://schemas.microsoft.com/office/powerpoint/2010/main" val="1063327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EBDED35E-FE35-42F7-AAE1-5B0436EE2526}"/>
              </a:ext>
            </a:extLst>
          </p:cNvPr>
          <p:cNvSpPr>
            <a:spLocks noGrp="1"/>
          </p:cNvSpPr>
          <p:nvPr>
            <p:ph type="title"/>
          </p:nvPr>
        </p:nvSpPr>
        <p:spPr/>
        <p:txBody>
          <a:bodyPr>
            <a:normAutofit/>
          </a:bodyPr>
          <a:lstStyle/>
          <a:p>
            <a:r>
              <a:rPr lang="en-ID" dirty="0"/>
              <a:t>Good design is familiar</a:t>
            </a:r>
          </a:p>
        </p:txBody>
      </p:sp>
      <p:pic>
        <p:nvPicPr>
          <p:cNvPr id="5" name="Gambar 4">
            <a:extLst>
              <a:ext uri="{FF2B5EF4-FFF2-40B4-BE49-F238E27FC236}">
                <a16:creationId xmlns:a16="http://schemas.microsoft.com/office/drawing/2014/main" id="{AE82D554-B5AD-4B79-8C39-19E1EF4CD0AA}"/>
              </a:ext>
            </a:extLst>
          </p:cNvPr>
          <p:cNvPicPr>
            <a:picLocks noChangeAspect="1"/>
          </p:cNvPicPr>
          <p:nvPr/>
        </p:nvPicPr>
        <p:blipFill>
          <a:blip r:embed="rId2"/>
          <a:stretch>
            <a:fillRect/>
          </a:stretch>
        </p:blipFill>
        <p:spPr>
          <a:xfrm>
            <a:off x="2438400" y="3124200"/>
            <a:ext cx="4662299" cy="3124200"/>
          </a:xfrm>
          <a:prstGeom prst="rect">
            <a:avLst/>
          </a:prstGeom>
        </p:spPr>
      </p:pic>
    </p:spTree>
    <p:extLst>
      <p:ext uri="{BB962C8B-B14F-4D97-AF65-F5344CB8AC3E}">
        <p14:creationId xmlns:p14="http://schemas.microsoft.com/office/powerpoint/2010/main" val="2247262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50507FDC-7BE5-4F13-BD2B-CE8E9A24D250}"/>
              </a:ext>
            </a:extLst>
          </p:cNvPr>
          <p:cNvSpPr>
            <a:spLocks noGrp="1"/>
          </p:cNvSpPr>
          <p:nvPr>
            <p:ph type="title"/>
          </p:nvPr>
        </p:nvSpPr>
        <p:spPr/>
        <p:txBody>
          <a:bodyPr>
            <a:normAutofit fontScale="90000"/>
          </a:bodyPr>
          <a:lstStyle/>
          <a:p>
            <a:r>
              <a:rPr lang="en-US" dirty="0"/>
              <a:t>(Sometime) </a:t>
            </a:r>
            <a:r>
              <a:rPr lang="en-ID" dirty="0"/>
              <a:t>preference beats performance</a:t>
            </a:r>
          </a:p>
        </p:txBody>
      </p:sp>
      <p:pic>
        <p:nvPicPr>
          <p:cNvPr id="5" name="Gambar 4">
            <a:extLst>
              <a:ext uri="{FF2B5EF4-FFF2-40B4-BE49-F238E27FC236}">
                <a16:creationId xmlns:a16="http://schemas.microsoft.com/office/drawing/2014/main" id="{A5923505-D9B5-4A0B-99DA-CDB4B71D9B2D}"/>
              </a:ext>
            </a:extLst>
          </p:cNvPr>
          <p:cNvPicPr>
            <a:picLocks noChangeAspect="1"/>
          </p:cNvPicPr>
          <p:nvPr/>
        </p:nvPicPr>
        <p:blipFill>
          <a:blip r:embed="rId2"/>
          <a:stretch>
            <a:fillRect/>
          </a:stretch>
        </p:blipFill>
        <p:spPr>
          <a:xfrm>
            <a:off x="1447800" y="2971800"/>
            <a:ext cx="7181410" cy="3573920"/>
          </a:xfrm>
          <a:prstGeom prst="rect">
            <a:avLst/>
          </a:prstGeom>
        </p:spPr>
      </p:pic>
    </p:spTree>
    <p:extLst>
      <p:ext uri="{BB962C8B-B14F-4D97-AF65-F5344CB8AC3E}">
        <p14:creationId xmlns:p14="http://schemas.microsoft.com/office/powerpoint/2010/main" val="3216176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BF55005F-511B-40AF-832A-5080354A93CC}"/>
              </a:ext>
            </a:extLst>
          </p:cNvPr>
          <p:cNvSpPr>
            <a:spLocks noGrp="1"/>
          </p:cNvSpPr>
          <p:nvPr>
            <p:ph type="title"/>
          </p:nvPr>
        </p:nvSpPr>
        <p:spPr/>
        <p:txBody>
          <a:bodyPr/>
          <a:lstStyle/>
          <a:p>
            <a:r>
              <a:rPr lang="en-ID" dirty="0"/>
              <a:t>Principles of good UX design,</a:t>
            </a:r>
          </a:p>
        </p:txBody>
      </p:sp>
      <p:sp>
        <p:nvSpPr>
          <p:cNvPr id="3" name="Tampungan Konten 2">
            <a:extLst>
              <a:ext uri="{FF2B5EF4-FFF2-40B4-BE49-F238E27FC236}">
                <a16:creationId xmlns:a16="http://schemas.microsoft.com/office/drawing/2014/main" id="{3D370198-68D3-4170-9238-511A1BB4BEF4}"/>
              </a:ext>
            </a:extLst>
          </p:cNvPr>
          <p:cNvSpPr>
            <a:spLocks noGrp="1"/>
          </p:cNvSpPr>
          <p:nvPr>
            <p:ph idx="1"/>
          </p:nvPr>
        </p:nvSpPr>
        <p:spPr>
          <a:xfrm>
            <a:off x="3657600" y="3429001"/>
            <a:ext cx="5090864" cy="3040422"/>
          </a:xfrm>
        </p:spPr>
        <p:txBody>
          <a:bodyPr>
            <a:normAutofit fontScale="70000" lnSpcReduction="20000"/>
          </a:bodyPr>
          <a:lstStyle/>
          <a:p>
            <a:pPr marL="0" indent="0">
              <a:buNone/>
            </a:pPr>
            <a:r>
              <a:rPr lang="en-ID" dirty="0"/>
              <a:t>iPod presented a unique design of unmatched simplicity. Any of the annoyances were minor compared to the payoff, which was ease of use, the </a:t>
            </a:r>
            <a:r>
              <a:rPr lang="en-ID" i="1" dirty="0"/>
              <a:t>cool </a:t>
            </a:r>
            <a:r>
              <a:rPr lang="en-ID" dirty="0"/>
              <a:t>factor, portability, and a lot of music in your pocket. To get going, all you needed were some songs in the MP3 format and headphones. No directions/instructions needed. Now, of course, Apple could have turned this device into something more than just a music </a:t>
            </a:r>
            <a:r>
              <a:rPr lang="en-ID" dirty="0" err="1"/>
              <a:t>player.They</a:t>
            </a:r>
            <a:r>
              <a:rPr lang="en-ID" dirty="0"/>
              <a:t> could have included a radio, a to-do list application, or features similar to a palm pilot (remember those?). But they didn't. Why? Because Apple stayed focused on the problem at hand. With the introduction and popularity of digital music and Apple's previous innovation with iTunes, taking music with you was the next logical step. Sure, there were other devices out there, but none did it as </a:t>
            </a:r>
            <a:r>
              <a:rPr lang="en-ID" i="1" dirty="0"/>
              <a:t>well </a:t>
            </a:r>
            <a:r>
              <a:rPr lang="en-ID" dirty="0"/>
              <a:t>as Apple.</a:t>
            </a:r>
          </a:p>
        </p:txBody>
      </p:sp>
      <p:sp>
        <p:nvSpPr>
          <p:cNvPr id="4" name="Subjudul 3">
            <a:extLst>
              <a:ext uri="{FF2B5EF4-FFF2-40B4-BE49-F238E27FC236}">
                <a16:creationId xmlns:a16="http://schemas.microsoft.com/office/drawing/2014/main" id="{6EBB7125-5FCB-4F65-92D0-70630B9A0932}"/>
              </a:ext>
            </a:extLst>
          </p:cNvPr>
          <p:cNvSpPr>
            <a:spLocks noGrp="1"/>
          </p:cNvSpPr>
          <p:nvPr>
            <p:ph type="subTitle" idx="13"/>
          </p:nvPr>
        </p:nvSpPr>
        <p:spPr/>
        <p:txBody>
          <a:bodyPr/>
          <a:lstStyle/>
          <a:p>
            <a:r>
              <a:rPr lang="en-US" dirty="0"/>
              <a:t>Innovative</a:t>
            </a:r>
            <a:endParaRPr lang="en-ID" dirty="0"/>
          </a:p>
        </p:txBody>
      </p:sp>
      <p:pic>
        <p:nvPicPr>
          <p:cNvPr id="5" name="Gambar 4">
            <a:extLst>
              <a:ext uri="{FF2B5EF4-FFF2-40B4-BE49-F238E27FC236}">
                <a16:creationId xmlns:a16="http://schemas.microsoft.com/office/drawing/2014/main" id="{D672D509-1612-44D0-9E77-D1334FCDD660}"/>
              </a:ext>
            </a:extLst>
          </p:cNvPr>
          <p:cNvPicPr>
            <a:picLocks noChangeAspect="1"/>
          </p:cNvPicPr>
          <p:nvPr/>
        </p:nvPicPr>
        <p:blipFill>
          <a:blip r:embed="rId2"/>
          <a:stretch>
            <a:fillRect/>
          </a:stretch>
        </p:blipFill>
        <p:spPr>
          <a:xfrm>
            <a:off x="1752600" y="3645024"/>
            <a:ext cx="1436850" cy="2300900"/>
          </a:xfrm>
          <a:prstGeom prst="rect">
            <a:avLst/>
          </a:prstGeom>
        </p:spPr>
      </p:pic>
    </p:spTree>
    <p:extLst>
      <p:ext uri="{BB962C8B-B14F-4D97-AF65-F5344CB8AC3E}">
        <p14:creationId xmlns:p14="http://schemas.microsoft.com/office/powerpoint/2010/main" val="1592539031"/>
      </p:ext>
    </p:extLst>
  </p:cSld>
  <p:clrMapOvr>
    <a:masterClrMapping/>
  </p:clrMapOvr>
</p:sld>
</file>

<file path=ppt/theme/theme1.xml><?xml version="1.0" encoding="utf-8"?>
<a:theme xmlns:a="http://schemas.openxmlformats.org/drawingml/2006/main" name="Template PPT 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PPT 2015</Template>
  <TotalTime>148</TotalTime>
  <Words>516</Words>
  <Application>Microsoft Office PowerPoint</Application>
  <PresentationFormat>Tampilan Layar (4:3)</PresentationFormat>
  <Paragraphs>35</Paragraphs>
  <Slides>15</Slides>
  <Notes>0</Notes>
  <HiddenSlides>0</HiddenSlides>
  <MMClips>0</MMClips>
  <ScaleCrop>false</ScaleCrop>
  <HeadingPairs>
    <vt:vector size="6" baseType="variant">
      <vt:variant>
        <vt:lpstr>Font Dipakai</vt:lpstr>
      </vt:variant>
      <vt:variant>
        <vt:i4>5</vt:i4>
      </vt:variant>
      <vt:variant>
        <vt:lpstr>Tema</vt:lpstr>
      </vt:variant>
      <vt:variant>
        <vt:i4>1</vt:i4>
      </vt:variant>
      <vt:variant>
        <vt:lpstr>Judul Slide</vt:lpstr>
      </vt:variant>
      <vt:variant>
        <vt:i4>15</vt:i4>
      </vt:variant>
    </vt:vector>
  </HeadingPairs>
  <TitlesOfParts>
    <vt:vector size="21" baseType="lpstr">
      <vt:lpstr>MS PGothic</vt:lpstr>
      <vt:lpstr>Arial</vt:lpstr>
      <vt:lpstr>Calibri</vt:lpstr>
      <vt:lpstr>Open Sans</vt:lpstr>
      <vt:lpstr>Wingdings</vt:lpstr>
      <vt:lpstr>Template PPT 2015</vt:lpstr>
      <vt:lpstr>Good UX Design Session  #06</vt:lpstr>
      <vt:lpstr>Presentasi PowerPoint</vt:lpstr>
      <vt:lpstr>Good UX Design</vt:lpstr>
      <vt:lpstr>What is good design?</vt:lpstr>
      <vt:lpstr>Good design is non-obvious</vt:lpstr>
      <vt:lpstr>Good design is non-obvious </vt:lpstr>
      <vt:lpstr>Good design is familiar</vt:lpstr>
      <vt:lpstr>(Sometime) preference beats performance</vt:lpstr>
      <vt:lpstr>Principles of good UX design,</vt:lpstr>
      <vt:lpstr>Principles of good UX design,</vt:lpstr>
      <vt:lpstr>Principles of good UX design,</vt:lpstr>
      <vt:lpstr>Principles of good UX design,</vt:lpstr>
      <vt:lpstr>In game?</vt:lpstr>
      <vt:lpstr>Assignment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Session  #</dc:title>
  <dc:creator>Yulia</dc:creator>
  <cp:lastModifiedBy>dodick sudirman</cp:lastModifiedBy>
  <cp:revision>18</cp:revision>
  <dcterms:created xsi:type="dcterms:W3CDTF">2015-05-04T03:33:03Z</dcterms:created>
  <dcterms:modified xsi:type="dcterms:W3CDTF">2017-06-29T06:43:49Z</dcterms:modified>
</cp:coreProperties>
</file>